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61619" autoAdjust="0"/>
  </p:normalViewPr>
  <p:slideViewPr>
    <p:cSldViewPr snapToGrid="0" snapToObjects="1">
      <p:cViewPr varScale="1">
        <p:scale>
          <a:sx n="76" d="100"/>
          <a:sy n="76" d="100"/>
        </p:scale>
        <p:origin x="-832" y="-9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34532-4457-C74F-9302-CD3049942E53}" type="datetimeFigureOut">
              <a:rPr lang="en-US" smtClean="0"/>
              <a:t>2/16/15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09888-D492-D543-8ECA-FD8DF28FE26A}" type="slidenum">
              <a:rPr lang="en-US" smtClean="0"/>
              <a:t>‹#›</a:t>
            </a:fld>
            <a:endParaRPr lang="en-US"/>
          </a:p>
        </p:txBody>
      </p:sp>
    </p:spTree>
    <p:extLst>
      <p:ext uri="{BB962C8B-B14F-4D97-AF65-F5344CB8AC3E}">
        <p14:creationId xmlns:p14="http://schemas.microsoft.com/office/powerpoint/2010/main" val="24331927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Why Table Tracker? Enables you to provide a better guest experience.</a:t>
            </a:r>
          </a:p>
          <a:p>
            <a:pPr marL="171450" lvl="0" indent="-171450">
              <a:buFont typeface="Arial"/>
              <a:buChar char="•"/>
            </a:pPr>
            <a:r>
              <a:rPr lang="en-US" sz="1200" kern="1200" dirty="0" smtClean="0">
                <a:solidFill>
                  <a:schemeClr val="tx1"/>
                </a:solidFill>
                <a:effectLst/>
                <a:latin typeface="+mn-lt"/>
                <a:ea typeface="+mn-ea"/>
                <a:cs typeface="+mn-cs"/>
              </a:rPr>
              <a:t>What is Table Tracker?  It’s a tool that helps fast casual restaurants find customers quickly, deliver food faster, and measure service performance. </a:t>
            </a:r>
          </a:p>
          <a:p>
            <a:pPr marL="171450" lvl="0" indent="-171450">
              <a:buFont typeface="Arial"/>
              <a:buChar char="•"/>
            </a:pPr>
            <a:r>
              <a:rPr lang="en-US" sz="1200" kern="1200" dirty="0" smtClean="0">
                <a:solidFill>
                  <a:schemeClr val="tx1"/>
                </a:solidFill>
                <a:effectLst/>
                <a:latin typeface="+mn-lt"/>
                <a:ea typeface="+mn-ea"/>
                <a:cs typeface="+mn-cs"/>
              </a:rPr>
              <a:t>How? It’s a table location system that identifies where guest are sitting.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Are you currently delivering food to the table?  If so, how? </a:t>
            </a:r>
          </a:p>
          <a:p>
            <a:pPr marL="171450" lvl="0" indent="-171450">
              <a:buFont typeface="Arial"/>
              <a:buChar char="•"/>
            </a:pPr>
            <a:r>
              <a:rPr lang="en-US" sz="1200" kern="1200" dirty="0" smtClean="0">
                <a:solidFill>
                  <a:schemeClr val="tx1"/>
                </a:solidFill>
                <a:effectLst/>
                <a:latin typeface="+mn-lt"/>
                <a:ea typeface="+mn-ea"/>
                <a:cs typeface="+mn-cs"/>
              </a:rPr>
              <a:t>What do you like about your current method? </a:t>
            </a:r>
          </a:p>
          <a:p>
            <a:pPr marL="171450" lvl="0" indent="-171450">
              <a:buFont typeface="Arial"/>
              <a:buChar char="•"/>
            </a:pPr>
            <a:r>
              <a:rPr lang="en-US" sz="1200" kern="1200" dirty="0" smtClean="0">
                <a:solidFill>
                  <a:schemeClr val="tx1"/>
                </a:solidFill>
                <a:effectLst/>
                <a:latin typeface="+mn-lt"/>
                <a:ea typeface="+mn-ea"/>
                <a:cs typeface="+mn-cs"/>
              </a:rPr>
              <a:t>How do you wish you could improve?</a:t>
            </a:r>
          </a:p>
          <a:p>
            <a:pPr marL="171450" lvl="0" indent="-171450">
              <a:buFont typeface="Arial"/>
              <a:buChar char="•"/>
            </a:pPr>
            <a:r>
              <a:rPr lang="en-US" sz="1200" kern="1200" dirty="0" smtClean="0">
                <a:solidFill>
                  <a:schemeClr val="tx1"/>
                </a:solidFill>
                <a:effectLst/>
                <a:latin typeface="+mn-lt"/>
                <a:ea typeface="+mn-ea"/>
                <a:cs typeface="+mn-cs"/>
              </a:rPr>
              <a:t>How would those improvements help your business?  </a:t>
            </a:r>
          </a:p>
        </p:txBody>
      </p:sp>
      <p:sp>
        <p:nvSpPr>
          <p:cNvPr id="4" name="Slide Number Placeholder 3"/>
          <p:cNvSpPr>
            <a:spLocks noGrp="1"/>
          </p:cNvSpPr>
          <p:nvPr>
            <p:ph type="sldNum" sz="quarter" idx="10"/>
          </p:nvPr>
        </p:nvSpPr>
        <p:spPr/>
        <p:txBody>
          <a:bodyPr/>
          <a:lstStyle/>
          <a:p>
            <a:fld id="{44109888-D492-D543-8ECA-FD8DF28FE26A}" type="slidenum">
              <a:rPr lang="en-US" smtClean="0"/>
              <a:t>2</a:t>
            </a:fld>
            <a:endParaRPr lang="en-US"/>
          </a:p>
        </p:txBody>
      </p:sp>
    </p:spTree>
    <p:extLst>
      <p:ext uri="{BB962C8B-B14F-4D97-AF65-F5344CB8AC3E}">
        <p14:creationId xmlns:p14="http://schemas.microsoft.com/office/powerpoint/2010/main" val="199624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When the food is ready, the food runner takes the order to the customer. </a:t>
            </a:r>
          </a:p>
          <a:p>
            <a:pPr marL="171450" lvl="0" indent="-171450">
              <a:buFont typeface="Arial"/>
              <a:buChar char="•"/>
            </a:pPr>
            <a:r>
              <a:rPr lang="en-US" sz="1200" kern="1200" dirty="0" smtClean="0">
                <a:solidFill>
                  <a:schemeClr val="tx1"/>
                </a:solidFill>
                <a:effectLst/>
                <a:latin typeface="+mn-lt"/>
                <a:ea typeface="+mn-ea"/>
                <a:cs typeface="+mn-cs"/>
              </a:rPr>
              <a:t>At that point, the food runner “clears” the order using the red clearing unit.  </a:t>
            </a:r>
          </a:p>
          <a:p>
            <a:pPr marL="171450" lvl="0" indent="-171450">
              <a:buFont typeface="Arial"/>
              <a:buChar char="•"/>
            </a:pPr>
            <a:r>
              <a:rPr lang="en-US" sz="1200" kern="1200" dirty="0" smtClean="0">
                <a:solidFill>
                  <a:schemeClr val="tx1"/>
                </a:solidFill>
                <a:effectLst/>
                <a:latin typeface="+mn-lt"/>
                <a:ea typeface="+mn-ea"/>
                <a:cs typeface="+mn-cs"/>
              </a:rPr>
              <a:t>This stops the clock on the order and clears it from the Order View screen on the Table Tracker application.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How many food runners do you have?  </a:t>
            </a:r>
          </a:p>
          <a:p>
            <a:pPr marL="171450" lvl="0" indent="-171450">
              <a:buFont typeface="Arial"/>
              <a:buChar char="•"/>
            </a:pPr>
            <a:r>
              <a:rPr lang="en-US" sz="1200" kern="1200" dirty="0" smtClean="0">
                <a:solidFill>
                  <a:schemeClr val="tx1"/>
                </a:solidFill>
                <a:effectLst/>
                <a:latin typeface="+mn-lt"/>
                <a:ea typeface="+mn-ea"/>
                <a:cs typeface="+mn-cs"/>
              </a:rPr>
              <a:t>Do they ever struggle to find a customer?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12</a:t>
            </a:fld>
            <a:endParaRPr lang="en-US"/>
          </a:p>
        </p:txBody>
      </p:sp>
    </p:spTree>
    <p:extLst>
      <p:ext uri="{BB962C8B-B14F-4D97-AF65-F5344CB8AC3E}">
        <p14:creationId xmlns:p14="http://schemas.microsoft.com/office/powerpoint/2010/main" val="193550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In addition the green starter unit for dine-in orders, we offer a blue to-go starter unit. </a:t>
            </a:r>
          </a:p>
          <a:p>
            <a:pPr marL="171450" lvl="0" indent="-171450">
              <a:buFont typeface="Arial"/>
              <a:buChar char="•"/>
            </a:pPr>
            <a:r>
              <a:rPr lang="en-US" sz="1200" kern="1200" dirty="0" smtClean="0">
                <a:solidFill>
                  <a:schemeClr val="tx1"/>
                </a:solidFill>
                <a:effectLst/>
                <a:latin typeface="+mn-lt"/>
                <a:ea typeface="+mn-ea"/>
                <a:cs typeface="+mn-cs"/>
              </a:rPr>
              <a:t>To-go orders are differentiated by the “To-Go” words appearing in place of the table number.  </a:t>
            </a:r>
          </a:p>
          <a:p>
            <a:pPr marL="171450" lvl="0" indent="-171450">
              <a:buFont typeface="Arial"/>
              <a:buChar char="•"/>
            </a:pPr>
            <a:r>
              <a:rPr lang="en-US" sz="1200" kern="1200" dirty="0" smtClean="0">
                <a:solidFill>
                  <a:schemeClr val="tx1"/>
                </a:solidFill>
                <a:effectLst/>
                <a:latin typeface="+mn-lt"/>
                <a:ea typeface="+mn-ea"/>
                <a:cs typeface="+mn-cs"/>
              </a:rPr>
              <a:t>Additionally, a small arrow is noted by “To-Go” incase a customer decides to sit at a table.  That way, the table number appears so you can take it to the customer; and the arrow remains to the left letting you know that the order is to-go.  </a:t>
            </a:r>
          </a:p>
          <a:p>
            <a:endParaRPr lang="en-US" dirty="0" smtClean="0"/>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Do you offer to-go? </a:t>
            </a:r>
          </a:p>
          <a:p>
            <a:pPr marL="171450" lvl="0" indent="-171450">
              <a:buFont typeface="Arial"/>
              <a:buChar char="•"/>
            </a:pPr>
            <a:r>
              <a:rPr lang="en-US" sz="1200" kern="1200" dirty="0" smtClean="0">
                <a:solidFill>
                  <a:schemeClr val="tx1"/>
                </a:solidFill>
                <a:effectLst/>
                <a:latin typeface="+mn-lt"/>
                <a:ea typeface="+mn-ea"/>
                <a:cs typeface="+mn-cs"/>
              </a:rPr>
              <a:t>How do you track to-go orders today?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13</a:t>
            </a:fld>
            <a:endParaRPr lang="en-US"/>
          </a:p>
        </p:txBody>
      </p:sp>
    </p:spTree>
    <p:extLst>
      <p:ext uri="{BB962C8B-B14F-4D97-AF65-F5344CB8AC3E}">
        <p14:creationId xmlns:p14="http://schemas.microsoft.com/office/powerpoint/2010/main" val="384666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When a to-go order is ready, you have the option to tap on the order strip, and an order detail window will appear.  </a:t>
            </a:r>
          </a:p>
          <a:p>
            <a:pPr marL="171450" lvl="0" indent="-171450">
              <a:buFont typeface="Arial"/>
              <a:buChar char="•"/>
            </a:pPr>
            <a:r>
              <a:rPr lang="en-US" sz="1200" kern="1200" dirty="0" smtClean="0">
                <a:solidFill>
                  <a:schemeClr val="tx1"/>
                </a:solidFill>
                <a:effectLst/>
                <a:latin typeface="+mn-lt"/>
                <a:ea typeface="+mn-ea"/>
                <a:cs typeface="+mn-cs"/>
              </a:rPr>
              <a:t>By touching on the “Page Order” button, you can page the to-go customer to retrieve their order.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How do you locate to-go customers today?  </a:t>
            </a:r>
          </a:p>
          <a:p>
            <a:pPr marL="171450" lvl="0" indent="-171450">
              <a:buFont typeface="Arial"/>
              <a:buChar char="•"/>
            </a:pPr>
            <a:r>
              <a:rPr lang="en-US" sz="1200" kern="1200" dirty="0" smtClean="0">
                <a:solidFill>
                  <a:schemeClr val="tx1"/>
                </a:solidFill>
                <a:effectLst/>
                <a:latin typeface="+mn-lt"/>
                <a:ea typeface="+mn-ea"/>
                <a:cs typeface="+mn-cs"/>
              </a:rPr>
              <a:t>Is that managed in a separate location from your dine-in cashiers? </a:t>
            </a:r>
          </a:p>
          <a:p>
            <a:pPr marL="171450" indent="-171450">
              <a:buFont typeface="Arial"/>
              <a:buChar char="•"/>
            </a:pPr>
            <a:r>
              <a:rPr lang="en-US" sz="1200" kern="1200" dirty="0" smtClean="0">
                <a:solidFill>
                  <a:schemeClr val="tx1"/>
                </a:solidFill>
                <a:effectLst/>
                <a:latin typeface="+mn-lt"/>
                <a:ea typeface="+mn-ea"/>
                <a:cs typeface="+mn-cs"/>
              </a:rPr>
              <a:t>Is that working for you? </a:t>
            </a:r>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14</a:t>
            </a:fld>
            <a:endParaRPr lang="en-US"/>
          </a:p>
        </p:txBody>
      </p:sp>
    </p:spTree>
    <p:extLst>
      <p:ext uri="{BB962C8B-B14F-4D97-AF65-F5344CB8AC3E}">
        <p14:creationId xmlns:p14="http://schemas.microsoft.com/office/powerpoint/2010/main" val="267942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In addition to the red clearing unit we talked about before, there is another option for clearing an order. </a:t>
            </a:r>
          </a:p>
          <a:p>
            <a:pPr marL="171450" lvl="0" indent="-171450">
              <a:buFont typeface="Arial"/>
              <a:buChar char="•"/>
            </a:pPr>
            <a:r>
              <a:rPr lang="en-US" sz="1200" kern="1200" dirty="0" smtClean="0">
                <a:solidFill>
                  <a:schemeClr val="tx1"/>
                </a:solidFill>
                <a:effectLst/>
                <a:latin typeface="+mn-lt"/>
                <a:ea typeface="+mn-ea"/>
                <a:cs typeface="+mn-cs"/>
              </a:rPr>
              <a:t>On the same order detail window that appears when tapping on an order strip, you can clear an order as well.  </a:t>
            </a:r>
          </a:p>
          <a:p>
            <a:pPr marL="171450" lvl="0" indent="-171450">
              <a:buFont typeface="Arial"/>
              <a:buChar char="•"/>
            </a:pPr>
            <a:r>
              <a:rPr lang="en-US" sz="1200" kern="1200" dirty="0" smtClean="0">
                <a:solidFill>
                  <a:schemeClr val="tx1"/>
                </a:solidFill>
                <a:effectLst/>
                <a:latin typeface="+mn-lt"/>
                <a:ea typeface="+mn-ea"/>
                <a:cs typeface="+mn-cs"/>
              </a:rPr>
              <a:t>This function may be protected by a manager PIN.  We’ve had cases where clients have restricted use of clearing orders from the screen to ensure the tracker is first retrieved before it’s cleared from the Table Tracker application screen.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indent="-171450">
              <a:buFont typeface="Arial"/>
              <a:buChar char="•"/>
            </a:pPr>
            <a:r>
              <a:rPr lang="en-US" sz="1200" kern="1200" dirty="0" smtClean="0">
                <a:solidFill>
                  <a:schemeClr val="tx1"/>
                </a:solidFill>
                <a:effectLst/>
                <a:latin typeface="+mn-lt"/>
                <a:ea typeface="+mn-ea"/>
                <a:cs typeface="+mn-cs"/>
              </a:rPr>
              <a:t>That wraps up the basics of how the system works, do you have any questions?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15</a:t>
            </a:fld>
            <a:endParaRPr lang="en-US"/>
          </a:p>
        </p:txBody>
      </p:sp>
    </p:spTree>
    <p:extLst>
      <p:ext uri="{BB962C8B-B14F-4D97-AF65-F5344CB8AC3E}">
        <p14:creationId xmlns:p14="http://schemas.microsoft.com/office/powerpoint/2010/main" val="58662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To tag a table, there are two main options – either under the table, or above the table.</a:t>
            </a:r>
          </a:p>
          <a:p>
            <a:pPr marL="171450" lvl="0" indent="-171450">
              <a:buFont typeface="Arial"/>
              <a:buChar char="•"/>
            </a:pPr>
            <a:r>
              <a:rPr lang="en-US" sz="1200" kern="1200" dirty="0" smtClean="0">
                <a:solidFill>
                  <a:schemeClr val="tx1"/>
                </a:solidFill>
                <a:effectLst/>
                <a:latin typeface="+mn-lt"/>
                <a:ea typeface="+mn-ea"/>
                <a:cs typeface="+mn-cs"/>
              </a:rPr>
              <a:t>By far, the most popular method is tagging the underside of the table where it’s more discreet and unnoticeable by customers.  </a:t>
            </a:r>
          </a:p>
          <a:p>
            <a:pPr marL="171450" lvl="0" indent="-171450">
              <a:buFont typeface="Arial"/>
              <a:buChar char="•"/>
            </a:pPr>
            <a:r>
              <a:rPr lang="en-US" sz="1200" kern="1200" dirty="0" smtClean="0">
                <a:solidFill>
                  <a:schemeClr val="tx1"/>
                </a:solidFill>
                <a:effectLst/>
                <a:latin typeface="+mn-lt"/>
                <a:ea typeface="+mn-ea"/>
                <a:cs typeface="+mn-cs"/>
              </a:rPr>
              <a:t>We also have options for tagging above the table: </a:t>
            </a:r>
          </a:p>
          <a:p>
            <a:pPr marL="628650" lvl="1" indent="-171450">
              <a:buFont typeface="Arial"/>
              <a:buChar char="•"/>
            </a:pPr>
            <a:r>
              <a:rPr lang="en-US" sz="1200" kern="1200" dirty="0" smtClean="0">
                <a:solidFill>
                  <a:schemeClr val="tx1"/>
                </a:solidFill>
                <a:effectLst/>
                <a:latin typeface="+mn-lt"/>
                <a:ea typeface="+mn-ea"/>
                <a:cs typeface="+mn-cs"/>
              </a:rPr>
              <a:t>Table Mats – flat mats may be placed upon the table with directions letting the customer know to place the tracker upon the mat.  There are two size options – a 12-inch circle with or without a hole for table umbrellas, and a 6X12 inch rectangle.  </a:t>
            </a:r>
          </a:p>
          <a:p>
            <a:pPr marL="628650" lvl="1" indent="-171450">
              <a:buFont typeface="Arial"/>
              <a:buChar char="•"/>
            </a:pPr>
            <a:r>
              <a:rPr lang="en-US" sz="1200" kern="1200" dirty="0" smtClean="0">
                <a:solidFill>
                  <a:schemeClr val="tx1"/>
                </a:solidFill>
                <a:effectLst/>
                <a:latin typeface="+mn-lt"/>
                <a:ea typeface="+mn-ea"/>
                <a:cs typeface="+mn-cs"/>
              </a:rPr>
              <a:t>Table Docks – docks are placed on a table, or may even be mounted to a wall.  They can be configured standing upright back-to-back as shown here, or lying down length-wise like the starter and clearing units.  </a:t>
            </a:r>
          </a:p>
          <a:p>
            <a:pPr marL="171450" lvl="0" indent="-171450">
              <a:buFont typeface="Arial"/>
              <a:buChar char="•"/>
            </a:pPr>
            <a:r>
              <a:rPr lang="en-US" sz="1200" kern="1200" dirty="0" smtClean="0">
                <a:solidFill>
                  <a:schemeClr val="tx1"/>
                </a:solidFill>
                <a:effectLst/>
                <a:latin typeface="+mn-lt"/>
                <a:ea typeface="+mn-ea"/>
                <a:cs typeface="+mn-cs"/>
              </a:rPr>
              <a:t>Above the table options are most often used outdoors or when tables are made of certain materials (like metal or thick rock).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What material is used for your tables? </a:t>
            </a:r>
          </a:p>
          <a:p>
            <a:pPr marL="171450" lvl="0" indent="-171450">
              <a:buFont typeface="Arial"/>
              <a:buChar char="•"/>
            </a:pPr>
            <a:r>
              <a:rPr lang="en-US" sz="1200" kern="1200" dirty="0" smtClean="0">
                <a:solidFill>
                  <a:schemeClr val="tx1"/>
                </a:solidFill>
                <a:effectLst/>
                <a:latin typeface="+mn-lt"/>
                <a:ea typeface="+mn-ea"/>
                <a:cs typeface="+mn-cs"/>
              </a:rPr>
              <a:t>Do you have a bar?  </a:t>
            </a:r>
          </a:p>
          <a:p>
            <a:pPr marL="171450" lvl="0" indent="-171450">
              <a:buFont typeface="Arial"/>
              <a:buChar char="•"/>
            </a:pPr>
            <a:r>
              <a:rPr lang="en-US" sz="1200" kern="1200" dirty="0" smtClean="0">
                <a:solidFill>
                  <a:schemeClr val="tx1"/>
                </a:solidFill>
                <a:effectLst/>
                <a:latin typeface="+mn-lt"/>
                <a:ea typeface="+mn-ea"/>
                <a:cs typeface="+mn-cs"/>
              </a:rPr>
              <a:t>Do you have an outdoor patio?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16</a:t>
            </a:fld>
            <a:endParaRPr lang="en-US"/>
          </a:p>
        </p:txBody>
      </p:sp>
    </p:spTree>
    <p:extLst>
      <p:ext uri="{BB962C8B-B14F-4D97-AF65-F5344CB8AC3E}">
        <p14:creationId xmlns:p14="http://schemas.microsoft.com/office/powerpoint/2010/main" val="343644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In the order view, up to 16 orders are shown in two-columns.  Then, the display shifts to show three columns for up to 24 orders.  </a:t>
            </a:r>
          </a:p>
          <a:p>
            <a:pPr marL="171450" lvl="0" indent="-171450">
              <a:buFont typeface="Arial"/>
              <a:buChar char="•"/>
            </a:pPr>
            <a:r>
              <a:rPr lang="en-US" sz="1200" kern="1200" dirty="0" smtClean="0">
                <a:solidFill>
                  <a:schemeClr val="tx1"/>
                </a:solidFill>
                <a:effectLst/>
                <a:latin typeface="+mn-lt"/>
                <a:ea typeface="+mn-ea"/>
                <a:cs typeface="+mn-cs"/>
              </a:rPr>
              <a:t>Beyond 24 orders, the application paginates so you can swipe to see additional pages of orders.  If there are multiple pages, they’re indicated by little dots at the bottom of the order view screen. </a:t>
            </a:r>
          </a:p>
          <a:p>
            <a:pPr marL="171450" lvl="0" indent="-171450">
              <a:buFont typeface="Arial"/>
              <a:buChar char="•"/>
            </a:pPr>
            <a:r>
              <a:rPr lang="en-US" sz="1200" kern="1200" dirty="0" smtClean="0">
                <a:solidFill>
                  <a:schemeClr val="tx1"/>
                </a:solidFill>
                <a:effectLst/>
                <a:latin typeface="+mn-lt"/>
                <a:ea typeface="+mn-ea"/>
                <a:cs typeface="+mn-cs"/>
              </a:rPr>
              <a:t>In most use cases, there are less than 16 active orders at a time; it’s rare when more than 24 appear.  </a:t>
            </a:r>
          </a:p>
          <a:p>
            <a:pPr marL="171450" lvl="0" indent="-171450">
              <a:buFont typeface="Arial"/>
              <a:buChar char="•"/>
            </a:pPr>
            <a:r>
              <a:rPr lang="en-US" sz="1200" kern="1200" dirty="0" smtClean="0">
                <a:solidFill>
                  <a:schemeClr val="tx1"/>
                </a:solidFill>
                <a:effectLst/>
                <a:latin typeface="+mn-lt"/>
                <a:ea typeface="+mn-ea"/>
                <a:cs typeface="+mn-cs"/>
              </a:rPr>
              <a:t>However, for high-usage situations, the Table Tracker system can manage up to 125 active orders. </a:t>
            </a:r>
          </a:p>
          <a:p>
            <a:pPr marL="171450" lvl="0" indent="-171450">
              <a:buFont typeface="Arial"/>
              <a:buChar char="•"/>
            </a:pPr>
            <a:r>
              <a:rPr lang="en-US" sz="1200" kern="1200" dirty="0" smtClean="0">
                <a:solidFill>
                  <a:schemeClr val="tx1"/>
                </a:solidFill>
                <a:effectLst/>
                <a:latin typeface="+mn-lt"/>
                <a:ea typeface="+mn-ea"/>
                <a:cs typeface="+mn-cs"/>
              </a:rPr>
              <a:t>Colors are used to alert staff when orders are reaching their goal or have surpassed it.  Your delivery target time and warning times are completely configurable.  You can set them to your desired times.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How many orders do you manage daily?  </a:t>
            </a:r>
          </a:p>
          <a:p>
            <a:pPr marL="171450" lvl="0" indent="-171450">
              <a:buFont typeface="Arial"/>
              <a:buChar char="•"/>
            </a:pPr>
            <a:r>
              <a:rPr lang="en-US" sz="1200" kern="1200" dirty="0" smtClean="0">
                <a:solidFill>
                  <a:schemeClr val="tx1"/>
                </a:solidFill>
                <a:effectLst/>
                <a:latin typeface="+mn-lt"/>
                <a:ea typeface="+mn-ea"/>
                <a:cs typeface="+mn-cs"/>
              </a:rPr>
              <a:t>What is your maximum number of open/active orders?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17</a:t>
            </a:fld>
            <a:endParaRPr lang="en-US"/>
          </a:p>
        </p:txBody>
      </p:sp>
    </p:spTree>
    <p:extLst>
      <p:ext uri="{BB962C8B-B14F-4D97-AF65-F5344CB8AC3E}">
        <p14:creationId xmlns:p14="http://schemas.microsoft.com/office/powerpoint/2010/main" val="144906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To help locate an order, filters and sorts may be applied to narrow or re-order the selection.  </a:t>
            </a:r>
          </a:p>
          <a:p>
            <a:pPr marL="171450" lvl="0" indent="-171450">
              <a:buFont typeface="Arial"/>
              <a:buChar char="•"/>
            </a:pPr>
            <a:r>
              <a:rPr lang="en-US" sz="1200" kern="1200" dirty="0" smtClean="0">
                <a:solidFill>
                  <a:schemeClr val="tx1"/>
                </a:solidFill>
                <a:effectLst/>
                <a:latin typeface="+mn-lt"/>
                <a:ea typeface="+mn-ea"/>
                <a:cs typeface="+mn-cs"/>
              </a:rPr>
              <a:t>Across the top to the left are filters.  </a:t>
            </a:r>
          </a:p>
          <a:p>
            <a:pPr marL="628650" lvl="1" indent="-171450">
              <a:buFont typeface="Arial"/>
              <a:buChar char="•"/>
            </a:pPr>
            <a:r>
              <a:rPr lang="en-US" sz="1200" kern="1200" dirty="0" smtClean="0">
                <a:solidFill>
                  <a:schemeClr val="tx1"/>
                </a:solidFill>
                <a:effectLst/>
                <a:latin typeface="+mn-lt"/>
                <a:ea typeface="+mn-ea"/>
                <a:cs typeface="+mn-cs"/>
              </a:rPr>
              <a:t>View “all” orders, or narrow the list of orders to only show dine-in or to-go orders.  </a:t>
            </a:r>
          </a:p>
          <a:p>
            <a:pPr marL="628650" lvl="1" indent="-171450">
              <a:buFont typeface="Arial"/>
              <a:buChar char="•"/>
            </a:pPr>
            <a:r>
              <a:rPr lang="en-US" sz="1200" kern="1200" dirty="0" smtClean="0">
                <a:solidFill>
                  <a:schemeClr val="tx1"/>
                </a:solidFill>
                <a:effectLst/>
                <a:latin typeface="+mn-lt"/>
                <a:ea typeface="+mn-ea"/>
                <a:cs typeface="+mn-cs"/>
              </a:rPr>
              <a:t>This is especially useful if you have a separate to-go area.  That team can reference their own order view that’s filtered to only to-go customers.  </a:t>
            </a:r>
          </a:p>
          <a:p>
            <a:pPr marL="628650" lvl="1" indent="-171450">
              <a:buFont typeface="Arial"/>
              <a:buChar char="•"/>
            </a:pPr>
            <a:r>
              <a:rPr lang="en-US" sz="1200" kern="1200" dirty="0" smtClean="0">
                <a:solidFill>
                  <a:schemeClr val="tx1"/>
                </a:solidFill>
                <a:effectLst/>
                <a:latin typeface="+mn-lt"/>
                <a:ea typeface="+mn-ea"/>
                <a:cs typeface="+mn-cs"/>
              </a:rPr>
              <a:t>At the same time, you can keep the dine-in food runner’s view filtered to only show dine-in orders. </a:t>
            </a:r>
          </a:p>
          <a:p>
            <a:pPr marL="628650" lvl="1" indent="-171450">
              <a:buFont typeface="Arial"/>
              <a:buChar char="•"/>
            </a:pPr>
            <a:r>
              <a:rPr lang="en-US" sz="1200" kern="1200" dirty="0" smtClean="0">
                <a:solidFill>
                  <a:schemeClr val="tx1"/>
                </a:solidFill>
                <a:effectLst/>
                <a:latin typeface="+mn-lt"/>
                <a:ea typeface="+mn-ea"/>
                <a:cs typeface="+mn-cs"/>
              </a:rPr>
              <a:t>You can have up to five </a:t>
            </a:r>
            <a:r>
              <a:rPr lang="en-US" sz="1200" kern="1200" dirty="0" err="1" smtClean="0">
                <a:solidFill>
                  <a:schemeClr val="tx1"/>
                </a:solidFill>
                <a:effectLst/>
                <a:latin typeface="+mn-lt"/>
                <a:ea typeface="+mn-ea"/>
                <a:cs typeface="+mn-cs"/>
              </a:rPr>
              <a:t>iPads</a:t>
            </a:r>
            <a:r>
              <a:rPr lang="en-US" sz="1200" kern="1200" dirty="0" smtClean="0">
                <a:solidFill>
                  <a:schemeClr val="tx1"/>
                </a:solidFill>
                <a:effectLst/>
                <a:latin typeface="+mn-lt"/>
                <a:ea typeface="+mn-ea"/>
                <a:cs typeface="+mn-cs"/>
              </a:rPr>
              <a:t> in one location, all fully functional and working off of the same system.  </a:t>
            </a:r>
          </a:p>
          <a:p>
            <a:pPr marL="171450" lvl="0" indent="-171450">
              <a:buFont typeface="Arial"/>
              <a:buChar char="•"/>
            </a:pPr>
            <a:r>
              <a:rPr lang="en-US" sz="1200" kern="1200" dirty="0" smtClean="0">
                <a:solidFill>
                  <a:schemeClr val="tx1"/>
                </a:solidFill>
                <a:effectLst/>
                <a:latin typeface="+mn-lt"/>
                <a:ea typeface="+mn-ea"/>
                <a:cs typeface="+mn-cs"/>
              </a:rPr>
              <a:t>Across the top right are sorts.  </a:t>
            </a:r>
          </a:p>
          <a:p>
            <a:pPr marL="628650" lvl="1" indent="-171450">
              <a:buFont typeface="Arial"/>
              <a:buChar char="•"/>
            </a:pPr>
            <a:r>
              <a:rPr lang="en-US" sz="1200" kern="1200" dirty="0" smtClean="0">
                <a:solidFill>
                  <a:schemeClr val="tx1"/>
                </a:solidFill>
                <a:effectLst/>
                <a:latin typeface="+mn-lt"/>
                <a:ea typeface="+mn-ea"/>
                <a:cs typeface="+mn-cs"/>
              </a:rPr>
              <a:t>You can re-order the strips by the order number, table number, or time.  </a:t>
            </a:r>
          </a:p>
          <a:p>
            <a:pPr marL="628650" lvl="1" indent="-171450">
              <a:buFont typeface="Arial"/>
              <a:buChar char="•"/>
            </a:pPr>
            <a:r>
              <a:rPr lang="en-US" sz="1200" kern="1200" dirty="0" smtClean="0">
                <a:solidFill>
                  <a:schemeClr val="tx1"/>
                </a:solidFill>
                <a:effectLst/>
                <a:latin typeface="+mn-lt"/>
                <a:ea typeface="+mn-ea"/>
                <a:cs typeface="+mn-cs"/>
              </a:rPr>
              <a:t>The application is defaulted to sort based on time with the most recent order showing up last.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indent="-171450">
              <a:buFont typeface="Arial"/>
              <a:buChar char="•"/>
            </a:pPr>
            <a:r>
              <a:rPr lang="en-US" sz="1200" kern="1200" dirty="0" smtClean="0">
                <a:solidFill>
                  <a:schemeClr val="tx1"/>
                </a:solidFill>
                <a:effectLst/>
                <a:latin typeface="+mn-lt"/>
                <a:ea typeface="+mn-ea"/>
                <a:cs typeface="+mn-cs"/>
              </a:rPr>
              <a:t>Are there other ways you could imagine wanting to filter or sort your orders? </a:t>
            </a:r>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18</a:t>
            </a:fld>
            <a:endParaRPr lang="en-US"/>
          </a:p>
        </p:txBody>
      </p:sp>
    </p:spTree>
    <p:extLst>
      <p:ext uri="{BB962C8B-B14F-4D97-AF65-F5344CB8AC3E}">
        <p14:creationId xmlns:p14="http://schemas.microsoft.com/office/powerpoint/2010/main" val="343506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Along the bottom, quick at-a-glance daily stats are provided.  </a:t>
            </a:r>
          </a:p>
          <a:p>
            <a:pPr marL="628650" lvl="1" indent="-171450">
              <a:buFont typeface="Arial"/>
              <a:buChar char="•"/>
            </a:pPr>
            <a:r>
              <a:rPr lang="en-US" sz="1200" kern="1200" dirty="0" smtClean="0">
                <a:solidFill>
                  <a:schemeClr val="tx1"/>
                </a:solidFill>
                <a:effectLst/>
                <a:latin typeface="+mn-lt"/>
                <a:ea typeface="+mn-ea"/>
                <a:cs typeface="+mn-cs"/>
              </a:rPr>
              <a:t>Total orders delivered</a:t>
            </a:r>
          </a:p>
          <a:p>
            <a:pPr marL="628650" lvl="1" indent="-171450">
              <a:buFont typeface="Arial"/>
              <a:buChar char="•"/>
            </a:pPr>
            <a:r>
              <a:rPr lang="en-US" sz="1200" kern="1200" dirty="0" smtClean="0">
                <a:solidFill>
                  <a:schemeClr val="tx1"/>
                </a:solidFill>
                <a:effectLst/>
                <a:latin typeface="+mn-lt"/>
                <a:ea typeface="+mn-ea"/>
                <a:cs typeface="+mn-cs"/>
              </a:rPr>
              <a:t>Average delivery time </a:t>
            </a:r>
          </a:p>
          <a:p>
            <a:pPr marL="628650" lvl="1" indent="-171450">
              <a:buFont typeface="Arial"/>
              <a:buChar char="•"/>
            </a:pPr>
            <a:r>
              <a:rPr lang="en-US" sz="1200" kern="1200" dirty="0" smtClean="0">
                <a:solidFill>
                  <a:schemeClr val="tx1"/>
                </a:solidFill>
                <a:effectLst/>
                <a:latin typeface="+mn-lt"/>
                <a:ea typeface="+mn-ea"/>
                <a:cs typeface="+mn-cs"/>
              </a:rPr>
              <a:t>Target delivery time</a:t>
            </a:r>
          </a:p>
          <a:p>
            <a:pPr marL="628650" lvl="1" indent="-171450">
              <a:buFont typeface="Arial"/>
              <a:buChar char="•"/>
            </a:pPr>
            <a:r>
              <a:rPr lang="en-US" sz="1200" kern="1200" dirty="0" smtClean="0">
                <a:solidFill>
                  <a:schemeClr val="tx1"/>
                </a:solidFill>
                <a:effectLst/>
                <a:latin typeface="+mn-lt"/>
                <a:ea typeface="+mn-ea"/>
                <a:cs typeface="+mn-cs"/>
              </a:rPr>
              <a:t>% of orders that met the delivery goal</a:t>
            </a:r>
          </a:p>
          <a:p>
            <a:pPr marL="171450" lvl="0" indent="-171450">
              <a:buFont typeface="Arial"/>
              <a:buChar char="•"/>
            </a:pPr>
            <a:r>
              <a:rPr lang="en-US" sz="1200" kern="1200" dirty="0" smtClean="0">
                <a:solidFill>
                  <a:schemeClr val="tx1"/>
                </a:solidFill>
                <a:effectLst/>
                <a:latin typeface="+mn-lt"/>
                <a:ea typeface="+mn-ea"/>
                <a:cs typeface="+mn-cs"/>
              </a:rPr>
              <a:t>Additional reporting is available in the application via the menu.  </a:t>
            </a:r>
          </a:p>
          <a:p>
            <a:pPr marL="628650" lvl="1" indent="-171450">
              <a:buFont typeface="Arial"/>
              <a:buChar char="•"/>
            </a:pPr>
            <a:r>
              <a:rPr lang="en-US" sz="1200" kern="1200" dirty="0" smtClean="0">
                <a:solidFill>
                  <a:schemeClr val="tx1"/>
                </a:solidFill>
                <a:effectLst/>
                <a:latin typeface="+mn-lt"/>
                <a:ea typeface="+mn-ea"/>
                <a:cs typeface="+mn-cs"/>
              </a:rPr>
              <a:t>Provides two-weeks of data.</a:t>
            </a:r>
          </a:p>
          <a:p>
            <a:pPr marL="628650" lvl="1" indent="-171450">
              <a:buFont typeface="Arial"/>
              <a:buChar char="•"/>
            </a:pPr>
            <a:r>
              <a:rPr lang="en-US" sz="1200" kern="1200" dirty="0" smtClean="0">
                <a:solidFill>
                  <a:schemeClr val="tx1"/>
                </a:solidFill>
                <a:effectLst/>
                <a:latin typeface="+mn-lt"/>
                <a:ea typeface="+mn-ea"/>
                <a:cs typeface="+mn-cs"/>
              </a:rPr>
              <a:t>Displays that store’s performance metrics only – no option to see other stores from the application. </a:t>
            </a:r>
          </a:p>
          <a:p>
            <a:pPr marL="171450" lvl="0" indent="-171450">
              <a:buFont typeface="Arial"/>
              <a:buChar char="•"/>
            </a:pPr>
            <a:r>
              <a:rPr lang="en-US" sz="1200" kern="1200" dirty="0" smtClean="0">
                <a:solidFill>
                  <a:schemeClr val="tx1"/>
                </a:solidFill>
                <a:effectLst/>
                <a:latin typeface="+mn-lt"/>
                <a:ea typeface="+mn-ea"/>
                <a:cs typeface="+mn-cs"/>
              </a:rPr>
              <a:t>Advanced reporting is available online at LRS Connect – it’s the web portal used to manage your account and access long-term reporting </a:t>
            </a:r>
          </a:p>
          <a:p>
            <a:pPr marL="628650" lvl="1" indent="-171450">
              <a:buFont typeface="Arial"/>
              <a:buChar char="•"/>
            </a:pPr>
            <a:r>
              <a:rPr lang="en-US" sz="1200" kern="1200" dirty="0" smtClean="0">
                <a:solidFill>
                  <a:schemeClr val="tx1"/>
                </a:solidFill>
                <a:effectLst/>
                <a:latin typeface="+mn-lt"/>
                <a:ea typeface="+mn-ea"/>
                <a:cs typeface="+mn-cs"/>
              </a:rPr>
              <a:t>Provides two-years of data </a:t>
            </a:r>
          </a:p>
          <a:p>
            <a:pPr marL="628650" lvl="1" indent="-171450">
              <a:buFont typeface="Arial"/>
              <a:buChar char="•"/>
            </a:pPr>
            <a:r>
              <a:rPr lang="en-US" sz="1200" kern="1200" dirty="0" smtClean="0">
                <a:solidFill>
                  <a:schemeClr val="tx1"/>
                </a:solidFill>
                <a:effectLst/>
                <a:latin typeface="+mn-lt"/>
                <a:ea typeface="+mn-ea"/>
                <a:cs typeface="+mn-cs"/>
              </a:rPr>
              <a:t>Seven pre-assembled reports are provided</a:t>
            </a:r>
          </a:p>
          <a:p>
            <a:pPr marL="628650" lvl="1" indent="-171450">
              <a:buFont typeface="Arial"/>
              <a:buChar char="•"/>
            </a:pPr>
            <a:r>
              <a:rPr lang="en-US" sz="1200" kern="1200" dirty="0" smtClean="0">
                <a:solidFill>
                  <a:schemeClr val="tx1"/>
                </a:solidFill>
                <a:effectLst/>
                <a:latin typeface="+mn-lt"/>
                <a:ea typeface="+mn-ea"/>
                <a:cs typeface="+mn-cs"/>
              </a:rPr>
              <a:t>Compare and contrast performance metrics between stores or groups of stores </a:t>
            </a:r>
          </a:p>
          <a:p>
            <a:pPr marL="628650" lvl="1" indent="-171450">
              <a:buFont typeface="Arial"/>
              <a:buChar char="•"/>
            </a:pPr>
            <a:r>
              <a:rPr lang="en-US" sz="1200" kern="1200" dirty="0" smtClean="0">
                <a:solidFill>
                  <a:schemeClr val="tx1"/>
                </a:solidFill>
                <a:effectLst/>
                <a:latin typeface="+mn-lt"/>
                <a:ea typeface="+mn-ea"/>
                <a:cs typeface="+mn-cs"/>
              </a:rPr>
              <a:t>Export data files for further analysis or to import into your own reporting tools (an API is available to pull data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Do you have a reporting tool you use to aggregate data from many systems?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19</a:t>
            </a:fld>
            <a:endParaRPr lang="en-US"/>
          </a:p>
        </p:txBody>
      </p:sp>
    </p:spTree>
    <p:extLst>
      <p:ext uri="{BB962C8B-B14F-4D97-AF65-F5344CB8AC3E}">
        <p14:creationId xmlns:p14="http://schemas.microsoft.com/office/powerpoint/2010/main" val="215319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0" indent="0">
              <a:buFont typeface="Arial"/>
              <a:buNone/>
            </a:pPr>
            <a:r>
              <a:rPr lang="en-US" sz="1200" kern="1200" dirty="0" smtClean="0">
                <a:solidFill>
                  <a:schemeClr val="tx1"/>
                </a:solidFill>
                <a:effectLst/>
                <a:latin typeface="+mn-lt"/>
                <a:ea typeface="+mn-ea"/>
                <a:cs typeface="+mn-cs"/>
              </a:rPr>
              <a:t>Other system components include: </a:t>
            </a:r>
          </a:p>
          <a:p>
            <a:pPr marL="171450" lvl="0" indent="-171450">
              <a:buFont typeface="Arial"/>
              <a:buChar char="•"/>
            </a:pPr>
            <a:r>
              <a:rPr lang="en-US" sz="1200" kern="1200" dirty="0" smtClean="0">
                <a:solidFill>
                  <a:schemeClr val="tx1"/>
                </a:solidFill>
                <a:effectLst/>
                <a:latin typeface="+mn-lt"/>
                <a:ea typeface="+mn-ea"/>
                <a:cs typeface="+mn-cs"/>
              </a:rPr>
              <a:t>Airport Extreme – the Airport Extreme provides Wi-Fi for the Table Tracker application and Gateway to communicate with each other.</a:t>
            </a:r>
          </a:p>
          <a:p>
            <a:pPr marL="628650" lvl="1" indent="-171450">
              <a:buFont typeface="Arial"/>
              <a:buChar char="•"/>
            </a:pPr>
            <a:r>
              <a:rPr lang="en-US" sz="1200" kern="1200" dirty="0" smtClean="0">
                <a:solidFill>
                  <a:schemeClr val="tx1"/>
                </a:solidFill>
                <a:effectLst/>
                <a:latin typeface="+mn-lt"/>
                <a:ea typeface="+mn-ea"/>
                <a:cs typeface="+mn-cs"/>
              </a:rPr>
              <a:t>Airport Extreme is LRS’ recommended router for Table Tracker </a:t>
            </a:r>
          </a:p>
          <a:p>
            <a:pPr marL="628650" lvl="1" indent="-171450">
              <a:buFont typeface="Arial"/>
              <a:buChar char="•"/>
            </a:pPr>
            <a:r>
              <a:rPr lang="en-US" sz="1200" kern="1200" dirty="0" smtClean="0">
                <a:solidFill>
                  <a:schemeClr val="tx1"/>
                </a:solidFill>
                <a:effectLst/>
                <a:latin typeface="+mn-lt"/>
                <a:ea typeface="+mn-ea"/>
                <a:cs typeface="+mn-cs"/>
              </a:rPr>
              <a:t>Since Table Tracker is a critical operational system, its important that Table Tracker be isolated on it’s own Wi-Fi network to avoid any interference from other Wi-Fi devices or usage.   </a:t>
            </a:r>
          </a:p>
          <a:p>
            <a:pPr marL="171450" lvl="0" indent="-171450">
              <a:buFont typeface="Arial"/>
              <a:buChar char="•"/>
            </a:pPr>
            <a:r>
              <a:rPr lang="en-US" sz="1200" kern="1200" dirty="0" smtClean="0">
                <a:solidFill>
                  <a:schemeClr val="tx1"/>
                </a:solidFill>
                <a:effectLst/>
                <a:latin typeface="+mn-lt"/>
                <a:ea typeface="+mn-ea"/>
                <a:cs typeface="+mn-cs"/>
              </a:rPr>
              <a:t>iPad Enclosure – so you may protect the iPad, LRS can help you source an iPad enclosure with a surface or wall mount option. </a:t>
            </a:r>
          </a:p>
          <a:p>
            <a:pPr marL="171450" lvl="0" indent="-171450">
              <a:buFont typeface="Arial"/>
              <a:buChar char="•"/>
            </a:pPr>
            <a:r>
              <a:rPr lang="en-US" sz="1200" kern="1200" dirty="0" smtClean="0">
                <a:solidFill>
                  <a:schemeClr val="tx1"/>
                </a:solidFill>
                <a:effectLst/>
                <a:latin typeface="+mn-lt"/>
                <a:ea typeface="+mn-ea"/>
                <a:cs typeface="+mn-cs"/>
              </a:rPr>
              <a:t>LRS Repeater – the Repeaters communicate the location of trackers to the Gateway.  One Repeater is needed for every 20 Trackers.  </a:t>
            </a:r>
          </a:p>
          <a:p>
            <a:pPr marL="171450" lvl="0" indent="-171450">
              <a:buFont typeface="Arial"/>
              <a:buChar char="•"/>
            </a:pPr>
            <a:r>
              <a:rPr lang="en-US" sz="1200" kern="1200" dirty="0" smtClean="0">
                <a:solidFill>
                  <a:schemeClr val="tx1"/>
                </a:solidFill>
                <a:effectLst/>
                <a:latin typeface="+mn-lt"/>
                <a:ea typeface="+mn-ea"/>
                <a:cs typeface="+mn-cs"/>
              </a:rPr>
              <a:t>LRS Gateway – The Gateway has two primary uses: </a:t>
            </a:r>
          </a:p>
          <a:p>
            <a:pPr marL="628650" lvl="1" indent="-171450">
              <a:buFont typeface="Arial"/>
              <a:buChar char="•"/>
            </a:pPr>
            <a:r>
              <a:rPr lang="en-US" sz="1200" kern="1200" dirty="0" smtClean="0">
                <a:solidFill>
                  <a:schemeClr val="tx1"/>
                </a:solidFill>
                <a:effectLst/>
                <a:latin typeface="+mn-lt"/>
                <a:ea typeface="+mn-ea"/>
                <a:cs typeface="+mn-cs"/>
              </a:rPr>
              <a:t>It’s the brain of the operations, storing the state and location of each tracker and communicating that to the iPad to display in the app.  </a:t>
            </a:r>
          </a:p>
          <a:p>
            <a:pPr marL="628650" lvl="1" indent="-171450">
              <a:buFont typeface="Arial"/>
              <a:buChar char="•"/>
            </a:pPr>
            <a:r>
              <a:rPr lang="en-US" sz="1200" kern="1200" dirty="0" smtClean="0">
                <a:solidFill>
                  <a:schemeClr val="tx1"/>
                </a:solidFill>
                <a:effectLst/>
                <a:latin typeface="+mn-lt"/>
                <a:ea typeface="+mn-ea"/>
                <a:cs typeface="+mn-cs"/>
              </a:rPr>
              <a:t>And when connected to the Internet, the Gateway synchs with LRS Connect to upload data; LRS Connect is the portal that provides advanced reporting and stores data for up to two years.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Do you have any questions?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29</a:t>
            </a:fld>
            <a:endParaRPr lang="en-US"/>
          </a:p>
        </p:txBody>
      </p:sp>
    </p:spTree>
    <p:extLst>
      <p:ext uri="{BB962C8B-B14F-4D97-AF65-F5344CB8AC3E}">
        <p14:creationId xmlns:p14="http://schemas.microsoft.com/office/powerpoint/2010/main" val="3854324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An active Wi-Fi network is required to use Table Tracker. </a:t>
            </a:r>
          </a:p>
          <a:p>
            <a:pPr marL="171450" lvl="0" indent="-171450">
              <a:buFont typeface="Arial"/>
              <a:buChar char="•"/>
            </a:pPr>
            <a:r>
              <a:rPr lang="en-US" sz="1200" kern="1200" dirty="0" smtClean="0">
                <a:solidFill>
                  <a:schemeClr val="tx1"/>
                </a:solidFill>
                <a:effectLst/>
                <a:latin typeface="+mn-lt"/>
                <a:ea typeface="+mn-ea"/>
                <a:cs typeface="+mn-cs"/>
              </a:rPr>
              <a:t>The Wi-Fi network allows your Gateway to communicate with your iPad.  </a:t>
            </a:r>
          </a:p>
          <a:p>
            <a:pPr marL="171450" lvl="0" indent="-171450">
              <a:buFont typeface="Arial"/>
              <a:buChar char="•"/>
            </a:pPr>
            <a:r>
              <a:rPr lang="en-US" sz="1200" kern="1200" dirty="0" smtClean="0">
                <a:solidFill>
                  <a:schemeClr val="tx1"/>
                </a:solidFill>
                <a:effectLst/>
                <a:latin typeface="+mn-lt"/>
                <a:ea typeface="+mn-ea"/>
                <a:cs typeface="+mn-cs"/>
              </a:rPr>
              <a:t>It’s recommended that an Apple Airport Extreme be used to establish a Wi-Fi network for use by the Table Tracker system alone.  </a:t>
            </a:r>
          </a:p>
          <a:p>
            <a:pPr marL="171450" lvl="0" indent="-171450">
              <a:buFont typeface="Arial"/>
              <a:buChar char="•"/>
            </a:pPr>
            <a:r>
              <a:rPr lang="en-US" sz="1200" kern="1200" dirty="0" smtClean="0">
                <a:solidFill>
                  <a:schemeClr val="tx1"/>
                </a:solidFill>
                <a:effectLst/>
                <a:latin typeface="+mn-lt"/>
                <a:ea typeface="+mn-ea"/>
                <a:cs typeface="+mn-cs"/>
              </a:rPr>
              <a:t>The router (Airport Extreme) is connected to the Internet so that system data may be shared with LRS Connect for extended reporting online.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 – </a:t>
            </a:r>
          </a:p>
          <a:p>
            <a:pPr marL="171450" lvl="0" indent="-171450">
              <a:buFont typeface="Arial"/>
              <a:buChar char="•"/>
            </a:pPr>
            <a:r>
              <a:rPr lang="en-US" sz="1200" kern="1200" dirty="0" smtClean="0">
                <a:solidFill>
                  <a:schemeClr val="tx1"/>
                </a:solidFill>
                <a:effectLst/>
                <a:latin typeface="+mn-lt"/>
                <a:ea typeface="+mn-ea"/>
                <a:cs typeface="+mn-cs"/>
              </a:rPr>
              <a:t>Do you have Internet available at your location(s)?    </a:t>
            </a:r>
          </a:p>
          <a:p>
            <a:pPr marL="171450" lvl="0" indent="-171450">
              <a:buFont typeface="Arial"/>
              <a:buChar char="•"/>
            </a:pPr>
            <a:r>
              <a:rPr lang="en-US" sz="1200" kern="1200" dirty="0" smtClean="0">
                <a:solidFill>
                  <a:schemeClr val="tx1"/>
                </a:solidFill>
                <a:effectLst/>
                <a:latin typeface="+mn-lt"/>
                <a:ea typeface="+mn-ea"/>
                <a:cs typeface="+mn-cs"/>
              </a:rPr>
              <a:t>Do you have an IT department?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30</a:t>
            </a:fld>
            <a:endParaRPr lang="en-US"/>
          </a:p>
        </p:txBody>
      </p:sp>
    </p:spTree>
    <p:extLst>
      <p:ext uri="{BB962C8B-B14F-4D97-AF65-F5344CB8AC3E}">
        <p14:creationId xmlns:p14="http://schemas.microsoft.com/office/powerpoint/2010/main" val="299079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TALKING POINTS – </a:t>
            </a:r>
          </a:p>
          <a:p>
            <a:pPr marL="171450" lvl="0" indent="-171450">
              <a:buFont typeface="Arial"/>
              <a:buChar char="•"/>
            </a:pPr>
            <a:r>
              <a:rPr lang="en-US" sz="1200" kern="1200" dirty="0" smtClean="0">
                <a:solidFill>
                  <a:schemeClr val="tx1"/>
                </a:solidFill>
                <a:effectLst/>
                <a:latin typeface="+mn-lt"/>
                <a:ea typeface="+mn-ea"/>
                <a:cs typeface="+mn-cs"/>
              </a:rPr>
              <a:t>Table Tracker replaces traditional number card systems, shouting of names over a PA system, or [INSERT CLIENT USE CASE IF RELEVANT], with automated location devices that identify where guests are sitting.  </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Benefits most often cited by our customers fall into one or more of these categories…</a:t>
            </a:r>
          </a:p>
          <a:p>
            <a:pPr lvl="1"/>
            <a:r>
              <a:rPr lang="en-US" sz="1200" kern="1200" dirty="0" smtClean="0">
                <a:solidFill>
                  <a:schemeClr val="tx1"/>
                </a:solidFill>
                <a:effectLst/>
                <a:latin typeface="+mn-lt"/>
                <a:ea typeface="+mn-ea"/>
                <a:cs typeface="+mn-cs"/>
              </a:rPr>
              <a:t>1) faster food delivery</a:t>
            </a:r>
          </a:p>
          <a:p>
            <a:pPr lvl="1"/>
            <a:r>
              <a:rPr lang="en-US" sz="1200" kern="1200" dirty="0" smtClean="0">
                <a:solidFill>
                  <a:schemeClr val="tx1"/>
                </a:solidFill>
                <a:effectLst/>
                <a:latin typeface="+mn-lt"/>
                <a:ea typeface="+mn-ea"/>
                <a:cs typeface="+mn-cs"/>
              </a:rPr>
              <a:t>2) enhanced productivity</a:t>
            </a:r>
          </a:p>
          <a:p>
            <a:pPr lvl="1"/>
            <a:r>
              <a:rPr lang="en-US" sz="1200" kern="1200" dirty="0" smtClean="0">
                <a:solidFill>
                  <a:schemeClr val="tx1"/>
                </a:solidFill>
                <a:effectLst/>
                <a:latin typeface="+mn-lt"/>
                <a:ea typeface="+mn-ea"/>
                <a:cs typeface="+mn-cs"/>
              </a:rPr>
              <a:t>3) ongoing reporting to measure delivery trends against specified goals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Which of these benefits are important to you?  </a:t>
            </a:r>
          </a:p>
          <a:p>
            <a:pPr marL="171450" lvl="0" indent="-171450">
              <a:buFont typeface="Arial"/>
              <a:buChar char="•"/>
            </a:pPr>
            <a:r>
              <a:rPr lang="en-US" sz="1200" kern="1200" dirty="0" smtClean="0">
                <a:solidFill>
                  <a:schemeClr val="tx1"/>
                </a:solidFill>
                <a:effectLst/>
                <a:latin typeface="+mn-lt"/>
                <a:ea typeface="+mn-ea"/>
                <a:cs typeface="+mn-cs"/>
              </a:rPr>
              <a:t>Is there another benefit you’re looking for from a table location system?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3</a:t>
            </a:fld>
            <a:endParaRPr lang="en-US"/>
          </a:p>
        </p:txBody>
      </p:sp>
    </p:spTree>
    <p:extLst>
      <p:ext uri="{BB962C8B-B14F-4D97-AF65-F5344CB8AC3E}">
        <p14:creationId xmlns:p14="http://schemas.microsoft.com/office/powerpoint/2010/main" val="377625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Certain components may be branded with your restaurant logo, colors, and images.  </a:t>
            </a:r>
          </a:p>
          <a:p>
            <a:pPr marL="171450" lvl="0" indent="-171450">
              <a:buFont typeface="Arial"/>
              <a:buChar char="•"/>
            </a:pPr>
            <a:r>
              <a:rPr lang="en-US" sz="1200" kern="1200" dirty="0" smtClean="0">
                <a:solidFill>
                  <a:schemeClr val="tx1"/>
                </a:solidFill>
                <a:effectLst/>
                <a:latin typeface="+mn-lt"/>
                <a:ea typeface="+mn-ea"/>
                <a:cs typeface="+mn-cs"/>
              </a:rPr>
              <a:t>Provides you an opportunity to customize the elements to better fit within your atmosphere. </a:t>
            </a:r>
          </a:p>
          <a:p>
            <a:pPr marL="171450" lvl="0" indent="-171450">
              <a:buFont typeface="Arial"/>
              <a:buChar char="•"/>
            </a:pPr>
            <a:r>
              <a:rPr lang="en-US" sz="1200" kern="1200" dirty="0" smtClean="0">
                <a:solidFill>
                  <a:schemeClr val="tx1"/>
                </a:solidFill>
                <a:effectLst/>
                <a:latin typeface="+mn-lt"/>
                <a:ea typeface="+mn-ea"/>
                <a:cs typeface="+mn-cs"/>
              </a:rPr>
              <a:t>Design and printing costs apply.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31</a:t>
            </a:fld>
            <a:endParaRPr lang="en-US"/>
          </a:p>
        </p:txBody>
      </p:sp>
    </p:spTree>
    <p:extLst>
      <p:ext uri="{BB962C8B-B14F-4D97-AF65-F5344CB8AC3E}">
        <p14:creationId xmlns:p14="http://schemas.microsoft.com/office/powerpoint/2010/main" val="66426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Several clients have seen measurable results from Table Tracker.  </a:t>
            </a:r>
          </a:p>
          <a:p>
            <a:pPr marL="171450" lvl="0" indent="-171450">
              <a:buFont typeface="Arial"/>
              <a:buChar char="•"/>
            </a:pPr>
            <a:r>
              <a:rPr lang="en-US" sz="1200" kern="1200" dirty="0" smtClean="0">
                <a:solidFill>
                  <a:schemeClr val="tx1"/>
                </a:solidFill>
                <a:effectLst/>
                <a:latin typeface="+mn-lt"/>
                <a:ea typeface="+mn-ea"/>
                <a:cs typeface="+mn-cs"/>
              </a:rPr>
              <a:t>Some see a significant decrease in delivery times, increase in table turns, and an increase customer satisfaction scores. </a:t>
            </a:r>
          </a:p>
          <a:p>
            <a:pPr marL="171450" lvl="0" indent="-171450">
              <a:buFont typeface="Arial"/>
              <a:buChar char="•"/>
            </a:pPr>
            <a:r>
              <a:rPr lang="en-US" sz="1200" kern="1200" dirty="0" smtClean="0">
                <a:solidFill>
                  <a:schemeClr val="tx1"/>
                </a:solidFill>
                <a:effectLst/>
                <a:latin typeface="+mn-lt"/>
                <a:ea typeface="+mn-ea"/>
                <a:cs typeface="+mn-cs"/>
              </a:rPr>
              <a:t>After installing Table Tracker and seeing the actual delivery times, clients are often surprised when they find out what their “real” delivery times.  Most times, they think they’re getting food out faster than what’s really happening.  </a:t>
            </a:r>
          </a:p>
          <a:p>
            <a:pPr marL="0" indent="0">
              <a:buFont typeface="Arial"/>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What is your current order delivery goal?  </a:t>
            </a:r>
          </a:p>
          <a:p>
            <a:pPr marL="171450" lvl="0" indent="-171450">
              <a:buFont typeface="Arial"/>
              <a:buChar char="•"/>
            </a:pPr>
            <a:r>
              <a:rPr lang="en-US" sz="1200" kern="1200" dirty="0" smtClean="0">
                <a:solidFill>
                  <a:schemeClr val="tx1"/>
                </a:solidFill>
                <a:effectLst/>
                <a:latin typeface="+mn-lt"/>
                <a:ea typeface="+mn-ea"/>
                <a:cs typeface="+mn-cs"/>
              </a:rPr>
              <a:t>How are you measuring to that goal today?  </a:t>
            </a:r>
          </a:p>
          <a:p>
            <a:pPr marL="171450" lvl="0" indent="-171450">
              <a:buFont typeface="Arial"/>
              <a:buChar char="•"/>
            </a:pPr>
            <a:r>
              <a:rPr lang="en-US" sz="1200" kern="1200" dirty="0" smtClean="0">
                <a:solidFill>
                  <a:schemeClr val="tx1"/>
                </a:solidFill>
                <a:effectLst/>
                <a:latin typeface="+mn-lt"/>
                <a:ea typeface="+mn-ea"/>
                <a:cs typeface="+mn-cs"/>
              </a:rPr>
              <a:t>Do you track customer satisfaction?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4</a:t>
            </a:fld>
            <a:endParaRPr lang="en-US"/>
          </a:p>
        </p:txBody>
      </p:sp>
    </p:spTree>
    <p:extLst>
      <p:ext uri="{BB962C8B-B14F-4D97-AF65-F5344CB8AC3E}">
        <p14:creationId xmlns:p14="http://schemas.microsoft.com/office/powerpoint/2010/main" val="118574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Order – instead of a number card, a tracker is handed to a customer. </a:t>
            </a:r>
          </a:p>
          <a:p>
            <a:pPr marL="171450" lvl="0" indent="-171450">
              <a:buFont typeface="Arial"/>
              <a:buChar char="•"/>
            </a:pPr>
            <a:r>
              <a:rPr lang="en-US" sz="1200" kern="1200" dirty="0" smtClean="0">
                <a:solidFill>
                  <a:schemeClr val="tx1"/>
                </a:solidFill>
                <a:effectLst/>
                <a:latin typeface="+mn-lt"/>
                <a:ea typeface="+mn-ea"/>
                <a:cs typeface="+mn-cs"/>
              </a:rPr>
              <a:t>Locate – the tracker reads tags placed at each table to identify the location. </a:t>
            </a:r>
          </a:p>
          <a:p>
            <a:pPr marL="171450" lvl="0" indent="-171450">
              <a:buFont typeface="Arial"/>
              <a:buChar char="•"/>
            </a:pPr>
            <a:r>
              <a:rPr lang="en-US" sz="1200" kern="1200" dirty="0" smtClean="0">
                <a:solidFill>
                  <a:schemeClr val="tx1"/>
                </a:solidFill>
                <a:effectLst/>
                <a:latin typeface="+mn-lt"/>
                <a:ea typeface="+mn-ea"/>
                <a:cs typeface="+mn-cs"/>
              </a:rPr>
              <a:t>Deliver – when food is ready, the food runner references Table Tracker to know where to deliver the order. </a:t>
            </a:r>
          </a:p>
          <a:p>
            <a:pPr marL="0" indent="0">
              <a:buFont typeface="Arial"/>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Before I go through the details, do you have any questions about how Table Tracker generally works?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5</a:t>
            </a:fld>
            <a:endParaRPr lang="en-US"/>
          </a:p>
        </p:txBody>
      </p:sp>
    </p:spTree>
    <p:extLst>
      <p:ext uri="{BB962C8B-B14F-4D97-AF65-F5344CB8AC3E}">
        <p14:creationId xmlns:p14="http://schemas.microsoft.com/office/powerpoint/2010/main" val="277340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Each order is stored in our system so that managers can understand performance over time. </a:t>
            </a:r>
          </a:p>
          <a:p>
            <a:pPr marL="171450" lvl="0" indent="-171450">
              <a:buFont typeface="Arial"/>
              <a:buChar char="•"/>
            </a:pPr>
            <a:r>
              <a:rPr lang="en-US" sz="1200" kern="1200" dirty="0" smtClean="0">
                <a:solidFill>
                  <a:schemeClr val="tx1"/>
                </a:solidFill>
                <a:effectLst/>
                <a:latin typeface="+mn-lt"/>
                <a:ea typeface="+mn-ea"/>
                <a:cs typeface="+mn-cs"/>
              </a:rPr>
              <a:t>Reporting is provided both within the Table Tracker application and online via a web dashboard. </a:t>
            </a:r>
          </a:p>
          <a:p>
            <a:pPr marL="628650" lvl="1" indent="-171450">
              <a:buFont typeface="Arial"/>
              <a:buChar char="•"/>
            </a:pPr>
            <a:r>
              <a:rPr lang="en-US" sz="1200" kern="1200" dirty="0" smtClean="0">
                <a:solidFill>
                  <a:schemeClr val="tx1"/>
                </a:solidFill>
                <a:effectLst/>
                <a:latin typeface="+mn-lt"/>
                <a:ea typeface="+mn-ea"/>
                <a:cs typeface="+mn-cs"/>
              </a:rPr>
              <a:t>The in-app reports provide on-site management two weeks of data to monitor their store’s performance.  </a:t>
            </a:r>
          </a:p>
          <a:p>
            <a:pPr marL="628650" lvl="1" indent="-171450">
              <a:buFont typeface="Arial"/>
              <a:buChar char="•"/>
            </a:pPr>
            <a:r>
              <a:rPr lang="en-US" sz="1200" kern="1200" dirty="0" smtClean="0">
                <a:solidFill>
                  <a:schemeClr val="tx1"/>
                </a:solidFill>
                <a:effectLst/>
                <a:latin typeface="+mn-lt"/>
                <a:ea typeface="+mn-ea"/>
                <a:cs typeface="+mn-cs"/>
              </a:rPr>
              <a:t>The online dashboard provides advanced reporting with up to two years of data and the ability to look at store-to-store comparisons. </a:t>
            </a:r>
          </a:p>
          <a:p>
            <a:pPr marL="171450" lvl="0" indent="-171450">
              <a:buFont typeface="Arial"/>
              <a:buChar char="•"/>
            </a:pPr>
            <a:r>
              <a:rPr lang="en-US" sz="1200" kern="1200" dirty="0" smtClean="0">
                <a:solidFill>
                  <a:schemeClr val="tx1"/>
                </a:solidFill>
                <a:effectLst/>
                <a:latin typeface="+mn-lt"/>
                <a:ea typeface="+mn-ea"/>
                <a:cs typeface="+mn-cs"/>
              </a:rPr>
              <a:t>Popular reports include (there are more): </a:t>
            </a:r>
          </a:p>
          <a:p>
            <a:pPr marL="628650" lvl="1" indent="-171450">
              <a:buFont typeface="Arial"/>
              <a:buChar char="•"/>
            </a:pPr>
            <a:r>
              <a:rPr lang="en-US" sz="1200" kern="1200" dirty="0" smtClean="0">
                <a:solidFill>
                  <a:schemeClr val="tx1"/>
                </a:solidFill>
                <a:effectLst/>
                <a:latin typeface="+mn-lt"/>
                <a:ea typeface="+mn-ea"/>
                <a:cs typeface="+mn-cs"/>
              </a:rPr>
              <a:t>Daily average delivery time by day, week, and even time of day</a:t>
            </a:r>
          </a:p>
          <a:p>
            <a:pPr marL="628650" lvl="1" indent="-171450">
              <a:buFont typeface="Arial"/>
              <a:buChar char="•"/>
            </a:pPr>
            <a:r>
              <a:rPr lang="en-US" sz="1200" kern="1200" dirty="0" smtClean="0">
                <a:solidFill>
                  <a:schemeClr val="tx1"/>
                </a:solidFill>
                <a:effectLst/>
                <a:latin typeface="+mn-lt"/>
                <a:ea typeface="+mn-ea"/>
                <a:cs typeface="+mn-cs"/>
              </a:rPr>
              <a:t>Average % goal met over time </a:t>
            </a:r>
          </a:p>
          <a:p>
            <a:pPr marL="628650" lvl="1" indent="-171450">
              <a:buFont typeface="Arial"/>
              <a:buChar char="•"/>
            </a:pPr>
            <a:r>
              <a:rPr lang="en-US" sz="1200" kern="1200" dirty="0" smtClean="0">
                <a:solidFill>
                  <a:schemeClr val="tx1"/>
                </a:solidFill>
                <a:effectLst/>
                <a:latin typeface="+mn-lt"/>
                <a:ea typeface="+mn-ea"/>
                <a:cs typeface="+mn-cs"/>
              </a:rPr>
              <a:t>To-go vs. dine-in orders </a:t>
            </a:r>
          </a:p>
          <a:p>
            <a:pPr marL="628650" lvl="1" indent="-171450">
              <a:buFont typeface="Arial"/>
              <a:buChar char="•"/>
            </a:pPr>
            <a:r>
              <a:rPr lang="en-US" sz="1200" kern="1200" dirty="0" smtClean="0">
                <a:solidFill>
                  <a:schemeClr val="tx1"/>
                </a:solidFill>
                <a:effectLst/>
                <a:latin typeface="+mn-lt"/>
                <a:ea typeface="+mn-ea"/>
                <a:cs typeface="+mn-cs"/>
              </a:rPr>
              <a:t>Table usage</a:t>
            </a:r>
          </a:p>
          <a:p>
            <a:pPr marL="171450" lvl="0" indent="-171450">
              <a:buFont typeface="Arial"/>
              <a:buChar char="•"/>
            </a:pPr>
            <a:r>
              <a:rPr lang="en-US" sz="1200" kern="1200" dirty="0" smtClean="0">
                <a:solidFill>
                  <a:schemeClr val="tx1"/>
                </a:solidFill>
                <a:effectLst/>
                <a:latin typeface="+mn-lt"/>
                <a:ea typeface="+mn-ea"/>
                <a:cs typeface="+mn-cs"/>
              </a:rPr>
              <a:t>All online reporting is exportable.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6</a:t>
            </a:fld>
            <a:endParaRPr lang="en-US"/>
          </a:p>
        </p:txBody>
      </p:sp>
    </p:spTree>
    <p:extLst>
      <p:ext uri="{BB962C8B-B14F-4D97-AF65-F5344CB8AC3E}">
        <p14:creationId xmlns:p14="http://schemas.microsoft.com/office/powerpoint/2010/main" val="362781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The list of Table Tracker clients continues to grow</a:t>
            </a:r>
          </a:p>
          <a:p>
            <a:pPr marL="171450" lvl="0" indent="-171450">
              <a:buFont typeface="Arial"/>
              <a:buChar char="•"/>
            </a:pPr>
            <a:r>
              <a:rPr lang="en-US" sz="1200" kern="1200" dirty="0" smtClean="0">
                <a:solidFill>
                  <a:schemeClr val="tx1"/>
                </a:solidFill>
                <a:effectLst/>
                <a:latin typeface="+mn-lt"/>
                <a:ea typeface="+mn-ea"/>
                <a:cs typeface="+mn-cs"/>
              </a:rPr>
              <a:t>Lately, we’ve seen a lot of interest from quick-serve restaurants seeking to improve the dine-in experience by incorporating table service. </a:t>
            </a:r>
          </a:p>
          <a:p>
            <a:pPr marL="171450" lvl="0" indent="-171450">
              <a:buFont typeface="Arial"/>
              <a:buChar char="•"/>
            </a:pPr>
            <a:r>
              <a:rPr lang="en-US" sz="1200" kern="1200" dirty="0" smtClean="0">
                <a:solidFill>
                  <a:schemeClr val="tx1"/>
                </a:solidFill>
                <a:effectLst/>
                <a:latin typeface="+mn-lt"/>
                <a:ea typeface="+mn-ea"/>
                <a:cs typeface="+mn-cs"/>
              </a:rPr>
              <a:t>And, we’ve seen some fast casuals incorporating self-serve kiosks for customers to order food; and then, they’re reallocating labor to table delivery and service.   </a:t>
            </a:r>
          </a:p>
          <a:p>
            <a:pPr marL="0" indent="0">
              <a:buFont typeface="Arial"/>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Have you seen or used Table Tracker?  </a:t>
            </a:r>
          </a:p>
          <a:p>
            <a:pPr marL="171450" lvl="0" indent="-171450">
              <a:buFont typeface="Arial"/>
              <a:buChar char="•"/>
            </a:pPr>
            <a:r>
              <a:rPr lang="en-US" sz="1200" kern="1200" dirty="0" smtClean="0">
                <a:solidFill>
                  <a:schemeClr val="tx1"/>
                </a:solidFill>
                <a:effectLst/>
                <a:latin typeface="+mn-lt"/>
                <a:ea typeface="+mn-ea"/>
                <a:cs typeface="+mn-cs"/>
              </a:rPr>
              <a:t>What did you think?  </a:t>
            </a:r>
          </a:p>
          <a:p>
            <a:pPr marL="171450" lvl="0" indent="-171450">
              <a:buFont typeface="Arial"/>
              <a:buChar char="•"/>
            </a:pPr>
            <a:r>
              <a:rPr lang="en-US" sz="1200" kern="1200" dirty="0" smtClean="0">
                <a:solidFill>
                  <a:schemeClr val="tx1"/>
                </a:solidFill>
                <a:effectLst/>
                <a:latin typeface="+mn-lt"/>
                <a:ea typeface="+mn-ea"/>
                <a:cs typeface="+mn-cs"/>
              </a:rPr>
              <a:t>What did you like about it?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7</a:t>
            </a:fld>
            <a:endParaRPr lang="en-US"/>
          </a:p>
        </p:txBody>
      </p:sp>
    </p:spTree>
    <p:extLst>
      <p:ext uri="{BB962C8B-B14F-4D97-AF65-F5344CB8AC3E}">
        <p14:creationId xmlns:p14="http://schemas.microsoft.com/office/powerpoint/2010/main" val="192091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indent="-171450">
              <a:buFont typeface="Arial"/>
              <a:buChar char="•"/>
            </a:pPr>
            <a:r>
              <a:rPr lang="en-US" sz="1200" kern="1200" dirty="0" smtClean="0">
                <a:solidFill>
                  <a:schemeClr val="tx1"/>
                </a:solidFill>
                <a:effectLst/>
                <a:latin typeface="+mn-lt"/>
                <a:ea typeface="+mn-ea"/>
                <a:cs typeface="+mn-cs"/>
              </a:rPr>
              <a:t>The primary components include: </a:t>
            </a:r>
          </a:p>
          <a:p>
            <a:pPr marL="171450" lvl="0" indent="-171450">
              <a:buFont typeface="Arial"/>
              <a:buChar char="•"/>
            </a:pPr>
            <a:r>
              <a:rPr lang="en-US" sz="1200" kern="1200" dirty="0" smtClean="0">
                <a:solidFill>
                  <a:schemeClr val="tx1"/>
                </a:solidFill>
                <a:effectLst/>
                <a:latin typeface="+mn-lt"/>
                <a:ea typeface="+mn-ea"/>
                <a:cs typeface="+mn-cs"/>
              </a:rPr>
              <a:t>iPad* with the Table Tracker app – the Table Tracker app operates as the central user interface for food runners to reference where each order is located.  </a:t>
            </a:r>
          </a:p>
          <a:p>
            <a:pPr marL="628650" lvl="1" indent="-171450">
              <a:buFont typeface="Arial"/>
              <a:buChar char="•"/>
            </a:pPr>
            <a:r>
              <a:rPr lang="en-US" sz="1200" kern="1200" dirty="0" smtClean="0">
                <a:solidFill>
                  <a:schemeClr val="tx1"/>
                </a:solidFill>
                <a:effectLst/>
                <a:latin typeface="+mn-lt"/>
                <a:ea typeface="+mn-ea"/>
                <a:cs typeface="+mn-cs"/>
              </a:rPr>
              <a:t>Each strip represents an order.  </a:t>
            </a:r>
          </a:p>
          <a:p>
            <a:pPr marL="628650" lvl="1" indent="-171450">
              <a:buFont typeface="Arial"/>
              <a:buChar char="•"/>
            </a:pPr>
            <a:r>
              <a:rPr lang="en-US" sz="1200" kern="1200" dirty="0" smtClean="0">
                <a:solidFill>
                  <a:schemeClr val="tx1"/>
                </a:solidFill>
                <a:effectLst/>
                <a:latin typeface="+mn-lt"/>
                <a:ea typeface="+mn-ea"/>
                <a:cs typeface="+mn-cs"/>
              </a:rPr>
              <a:t>The order number is on the left, the table location in the middle, and the time elapsed between the order placement to delivery is on the right.  </a:t>
            </a:r>
          </a:p>
          <a:p>
            <a:pPr marL="628650" lvl="1" indent="-171450">
              <a:buFont typeface="Arial"/>
              <a:buChar char="•"/>
            </a:pPr>
            <a:r>
              <a:rPr lang="en-US" sz="1200" kern="1200" dirty="0" smtClean="0">
                <a:solidFill>
                  <a:schemeClr val="tx1"/>
                </a:solidFill>
                <a:effectLst/>
                <a:latin typeface="+mn-lt"/>
                <a:ea typeface="+mn-ea"/>
                <a:cs typeface="+mn-cs"/>
              </a:rPr>
              <a:t>Strips will change color to yellow to indicate when an order is getting close to your delivery goal, and again to red when the order has surpassed the delivery goal. </a:t>
            </a:r>
          </a:p>
          <a:p>
            <a:pPr marL="171450" lvl="0" indent="-171450">
              <a:buFont typeface="Arial"/>
              <a:buChar char="•"/>
            </a:pPr>
            <a:r>
              <a:rPr lang="en-US" sz="1200" kern="1200" dirty="0" smtClean="0">
                <a:solidFill>
                  <a:schemeClr val="tx1"/>
                </a:solidFill>
                <a:effectLst/>
                <a:latin typeface="+mn-lt"/>
                <a:ea typeface="+mn-ea"/>
                <a:cs typeface="+mn-cs"/>
              </a:rPr>
              <a:t>Trackers – Trackers, when place on a table, identify the customer’s location which appears within the Table Tracker application.  </a:t>
            </a:r>
          </a:p>
          <a:p>
            <a:pPr marL="171450" lvl="0" indent="-171450">
              <a:buFont typeface="Arial"/>
              <a:buChar char="•"/>
            </a:pPr>
            <a:r>
              <a:rPr lang="en-US" sz="1200" kern="1200" dirty="0" smtClean="0">
                <a:solidFill>
                  <a:schemeClr val="tx1"/>
                </a:solidFill>
                <a:effectLst/>
                <a:latin typeface="+mn-lt"/>
                <a:ea typeface="+mn-ea"/>
                <a:cs typeface="+mn-cs"/>
              </a:rPr>
              <a:t>Starters and Clearers – Trackers are “started” using a starter unit.  That’s what starts the clock when an order is placed.  Clearers are used to stop the clock upon delivery.  </a:t>
            </a:r>
          </a:p>
          <a:p>
            <a:pPr marL="171450" lvl="0" indent="-171450">
              <a:buFont typeface="Arial"/>
              <a:buChar char="•"/>
            </a:pPr>
            <a:r>
              <a:rPr lang="en-US" sz="1200" kern="1200" dirty="0" smtClean="0">
                <a:solidFill>
                  <a:schemeClr val="tx1"/>
                </a:solidFill>
                <a:effectLst/>
                <a:latin typeface="+mn-lt"/>
                <a:ea typeface="+mn-ea"/>
                <a:cs typeface="+mn-cs"/>
              </a:rPr>
              <a:t>Tags – Tags are placed on each table to locate precisely where the customer is sitting.  There are options for table tagging which we’ll cover a little later.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iPad is required for the system. Customers can purchase </a:t>
            </a:r>
            <a:r>
              <a:rPr lang="en-US" sz="1200" kern="1200" dirty="0" err="1" smtClean="0">
                <a:solidFill>
                  <a:schemeClr val="tx1"/>
                </a:solidFill>
                <a:effectLst/>
                <a:latin typeface="+mn-lt"/>
                <a:ea typeface="+mn-ea"/>
                <a:cs typeface="+mn-cs"/>
              </a:rPr>
              <a:t>iPads</a:t>
            </a:r>
            <a:r>
              <a:rPr lang="en-US" sz="1200" kern="1200" dirty="0" smtClean="0">
                <a:solidFill>
                  <a:schemeClr val="tx1"/>
                </a:solidFill>
                <a:effectLst/>
                <a:latin typeface="+mn-lt"/>
                <a:ea typeface="+mn-ea"/>
                <a:cs typeface="+mn-cs"/>
              </a:rPr>
              <a:t> through LRS or they can source their own. </a:t>
            </a:r>
            <a:r>
              <a:rPr lang="en-US" sz="1200" kern="1200" dirty="0" err="1" smtClean="0">
                <a:solidFill>
                  <a:schemeClr val="tx1"/>
                </a:solidFill>
                <a:effectLst/>
                <a:latin typeface="+mn-lt"/>
                <a:ea typeface="+mn-ea"/>
                <a:cs typeface="+mn-cs"/>
              </a:rPr>
              <a:t>iPads</a:t>
            </a:r>
            <a:r>
              <a:rPr lang="en-US" sz="1200" kern="1200" dirty="0" smtClean="0">
                <a:solidFill>
                  <a:schemeClr val="tx1"/>
                </a:solidFill>
                <a:effectLst/>
                <a:latin typeface="+mn-lt"/>
                <a:ea typeface="+mn-ea"/>
                <a:cs typeface="+mn-cs"/>
              </a:rPr>
              <a:t> must be at third generation or higher. All </a:t>
            </a:r>
            <a:r>
              <a:rPr lang="en-US" sz="1200" kern="1200" dirty="0" err="1" smtClean="0">
                <a:solidFill>
                  <a:schemeClr val="tx1"/>
                </a:solidFill>
                <a:effectLst/>
                <a:latin typeface="+mn-lt"/>
                <a:ea typeface="+mn-ea"/>
                <a:cs typeface="+mn-cs"/>
              </a:rPr>
              <a:t>iPads</a:t>
            </a:r>
            <a:r>
              <a:rPr lang="en-US" sz="1200" kern="1200" dirty="0" smtClean="0">
                <a:solidFill>
                  <a:schemeClr val="tx1"/>
                </a:solidFill>
                <a:effectLst/>
                <a:latin typeface="+mn-lt"/>
                <a:ea typeface="+mn-ea"/>
                <a:cs typeface="+mn-cs"/>
              </a:rPr>
              <a:t> sold through LRS are distributed by an approved Apple re-seller and covered by Apple’s 90-day phone support and 1-year warranty.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There are more components than these, however these are the primary elements.  Do you have any questions so far?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9</a:t>
            </a:fld>
            <a:endParaRPr lang="en-US"/>
          </a:p>
        </p:txBody>
      </p:sp>
    </p:spTree>
    <p:extLst>
      <p:ext uri="{BB962C8B-B14F-4D97-AF65-F5344CB8AC3E}">
        <p14:creationId xmlns:p14="http://schemas.microsoft.com/office/powerpoint/2010/main" val="340113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Trackers are set beside your cashiers.  </a:t>
            </a:r>
          </a:p>
          <a:p>
            <a:pPr marL="171450" lvl="0" indent="-171450">
              <a:buFont typeface="Arial"/>
              <a:buChar char="•"/>
            </a:pPr>
            <a:r>
              <a:rPr lang="en-US" sz="1200" kern="1200" dirty="0" smtClean="0">
                <a:solidFill>
                  <a:schemeClr val="tx1"/>
                </a:solidFill>
                <a:effectLst/>
                <a:latin typeface="+mn-lt"/>
                <a:ea typeface="+mn-ea"/>
                <a:cs typeface="+mn-cs"/>
              </a:rPr>
              <a:t>When an order is placed, the number on the tracker is entered in the POS. </a:t>
            </a:r>
          </a:p>
          <a:p>
            <a:pPr marL="171450" lvl="0" indent="-171450">
              <a:buFont typeface="Arial"/>
              <a:buChar char="•"/>
            </a:pPr>
            <a:r>
              <a:rPr lang="en-US" sz="1200" kern="1200" dirty="0" smtClean="0">
                <a:solidFill>
                  <a:schemeClr val="tx1"/>
                </a:solidFill>
                <a:effectLst/>
                <a:latin typeface="+mn-lt"/>
                <a:ea typeface="+mn-ea"/>
                <a:cs typeface="+mn-cs"/>
              </a:rPr>
              <a:t>The cashier will start the tracker using the green starter unit.</a:t>
            </a:r>
          </a:p>
          <a:p>
            <a:pPr marL="171450" lvl="0" indent="-171450">
              <a:buFont typeface="Arial"/>
              <a:buChar char="•"/>
            </a:pPr>
            <a:r>
              <a:rPr lang="en-US" sz="1200" kern="1200" dirty="0" smtClean="0">
                <a:solidFill>
                  <a:schemeClr val="tx1"/>
                </a:solidFill>
                <a:effectLst/>
                <a:latin typeface="+mn-lt"/>
                <a:ea typeface="+mn-ea"/>
                <a:cs typeface="+mn-cs"/>
              </a:rPr>
              <a:t>The order will then appear on the Table Tracker application.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What POS system do you use?  </a:t>
            </a:r>
          </a:p>
          <a:p>
            <a:pPr marL="171450" lvl="0" indent="-171450">
              <a:buFont typeface="Arial"/>
              <a:buChar char="•"/>
            </a:pPr>
            <a:r>
              <a:rPr lang="en-US" sz="1200" kern="1200" dirty="0" smtClean="0">
                <a:solidFill>
                  <a:schemeClr val="tx1"/>
                </a:solidFill>
                <a:effectLst/>
                <a:latin typeface="+mn-lt"/>
                <a:ea typeface="+mn-ea"/>
                <a:cs typeface="+mn-cs"/>
              </a:rPr>
              <a:t>Do you use a kitchen display system?  If so, which one?  </a:t>
            </a:r>
          </a:p>
          <a:p>
            <a:pPr marL="628650" lvl="1" indent="-171450">
              <a:buFont typeface="Arial"/>
              <a:buChar char="•"/>
            </a:pPr>
            <a:r>
              <a:rPr lang="en-US" sz="1200" kern="1200" dirty="0" smtClean="0">
                <a:solidFill>
                  <a:schemeClr val="tx1"/>
                </a:solidFill>
                <a:effectLst/>
                <a:latin typeface="+mn-lt"/>
                <a:ea typeface="+mn-ea"/>
                <a:cs typeface="+mn-cs"/>
              </a:rPr>
              <a:t>Table Tracker is like an extension of those tools, simply providing you way to track where a customer is located. </a:t>
            </a:r>
          </a:p>
          <a:p>
            <a:pPr marL="171450" indent="-171450">
              <a:buFont typeface="Arial"/>
              <a:buChar char="•"/>
            </a:pPr>
            <a:r>
              <a:rPr lang="en-US" sz="1200" kern="1200" dirty="0" smtClean="0">
                <a:solidFill>
                  <a:schemeClr val="tx1"/>
                </a:solidFill>
                <a:effectLst/>
                <a:latin typeface="+mn-lt"/>
                <a:ea typeface="+mn-ea"/>
                <a:cs typeface="+mn-cs"/>
              </a:rPr>
              <a:t>Do you have any questions? </a:t>
            </a:r>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10</a:t>
            </a:fld>
            <a:endParaRPr lang="en-US"/>
          </a:p>
        </p:txBody>
      </p:sp>
    </p:spTree>
    <p:extLst>
      <p:ext uri="{BB962C8B-B14F-4D97-AF65-F5344CB8AC3E}">
        <p14:creationId xmlns:p14="http://schemas.microsoft.com/office/powerpoint/2010/main" val="355358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POINTS – </a:t>
            </a:r>
          </a:p>
          <a:p>
            <a:pPr marL="171450" lvl="0" indent="-171450">
              <a:buFont typeface="Arial"/>
              <a:buChar char="•"/>
            </a:pPr>
            <a:r>
              <a:rPr lang="en-US" sz="1200" kern="1200" dirty="0" smtClean="0">
                <a:solidFill>
                  <a:schemeClr val="tx1"/>
                </a:solidFill>
                <a:effectLst/>
                <a:latin typeface="+mn-lt"/>
                <a:ea typeface="+mn-ea"/>
                <a:cs typeface="+mn-cs"/>
              </a:rPr>
              <a:t>Once the guest finds a table, the tracker reads the location via the tags on your table.  </a:t>
            </a:r>
          </a:p>
          <a:p>
            <a:pPr marL="171450" lvl="0" indent="-171450">
              <a:buFont typeface="Arial"/>
              <a:buChar char="•"/>
            </a:pPr>
            <a:r>
              <a:rPr lang="en-US" sz="1200" kern="1200" dirty="0" smtClean="0">
                <a:solidFill>
                  <a:schemeClr val="tx1"/>
                </a:solidFill>
                <a:effectLst/>
                <a:latin typeface="+mn-lt"/>
                <a:ea typeface="+mn-ea"/>
                <a:cs typeface="+mn-cs"/>
              </a:rPr>
              <a:t>The table number then appears within the order strip on the Table Tracker application.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QUESTIONS – </a:t>
            </a:r>
          </a:p>
          <a:p>
            <a:pPr marL="171450" lvl="0" indent="-171450">
              <a:buFont typeface="Arial"/>
              <a:buChar char="•"/>
            </a:pPr>
            <a:r>
              <a:rPr lang="en-US" sz="1200" kern="1200" dirty="0" smtClean="0">
                <a:solidFill>
                  <a:schemeClr val="tx1"/>
                </a:solidFill>
                <a:effectLst/>
                <a:latin typeface="+mn-lt"/>
                <a:ea typeface="+mn-ea"/>
                <a:cs typeface="+mn-cs"/>
              </a:rPr>
              <a:t>Do you number your tables? </a:t>
            </a:r>
          </a:p>
          <a:p>
            <a:pPr marL="171450" lvl="0" indent="-171450">
              <a:buFont typeface="Arial"/>
              <a:buChar char="•"/>
            </a:pPr>
            <a:r>
              <a:rPr lang="en-US" sz="1200" kern="1200" dirty="0" smtClean="0">
                <a:solidFill>
                  <a:schemeClr val="tx1"/>
                </a:solidFill>
                <a:effectLst/>
                <a:latin typeface="+mn-lt"/>
                <a:ea typeface="+mn-ea"/>
                <a:cs typeface="+mn-cs"/>
              </a:rPr>
              <a:t>Do you change your table configuration often? </a:t>
            </a:r>
          </a:p>
          <a:p>
            <a:endParaRPr lang="en-US" dirty="0"/>
          </a:p>
        </p:txBody>
      </p:sp>
      <p:sp>
        <p:nvSpPr>
          <p:cNvPr id="4" name="Slide Number Placeholder 3"/>
          <p:cNvSpPr>
            <a:spLocks noGrp="1"/>
          </p:cNvSpPr>
          <p:nvPr>
            <p:ph type="sldNum" sz="quarter" idx="10"/>
          </p:nvPr>
        </p:nvSpPr>
        <p:spPr/>
        <p:txBody>
          <a:bodyPr/>
          <a:lstStyle/>
          <a:p>
            <a:fld id="{44109888-D492-D543-8ECA-FD8DF28FE26A}" type="slidenum">
              <a:rPr lang="en-US" smtClean="0"/>
              <a:t>11</a:t>
            </a:fld>
            <a:endParaRPr lang="en-US"/>
          </a:p>
        </p:txBody>
      </p:sp>
    </p:spTree>
    <p:extLst>
      <p:ext uri="{BB962C8B-B14F-4D97-AF65-F5344CB8AC3E}">
        <p14:creationId xmlns:p14="http://schemas.microsoft.com/office/powerpoint/2010/main" val="402025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2/16/15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T New Slides v4.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447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2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3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3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443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 New Slides v4.00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3183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157</TotalTime>
  <Words>2043</Words>
  <Application>Microsoft Macintosh PowerPoint</Application>
  <PresentationFormat>On-screen Show (16:9)</PresentationFormat>
  <Paragraphs>221</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Michelle Strong</cp:lastModifiedBy>
  <cp:revision>40</cp:revision>
  <dcterms:created xsi:type="dcterms:W3CDTF">2010-04-12T23:12:02Z</dcterms:created>
  <dcterms:modified xsi:type="dcterms:W3CDTF">2015-02-17T00:08:39Z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